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240" r:id="rId1"/>
  </p:sldMasterIdLst>
  <p:sldIdLst>
    <p:sldId id="256" r:id="rId2"/>
    <p:sldId id="268" r:id="rId3"/>
    <p:sldId id="267" r:id="rId4"/>
    <p:sldId id="259" r:id="rId5"/>
    <p:sldId id="284" r:id="rId6"/>
    <p:sldId id="283" r:id="rId7"/>
    <p:sldId id="263" r:id="rId8"/>
    <p:sldId id="264" r:id="rId9"/>
    <p:sldId id="282" r:id="rId10"/>
    <p:sldId id="262" r:id="rId11"/>
    <p:sldId id="258" r:id="rId12"/>
    <p:sldId id="260" r:id="rId13"/>
    <p:sldId id="261" r:id="rId14"/>
    <p:sldId id="265" r:id="rId15"/>
    <p:sldId id="266" r:id="rId16"/>
    <p:sldId id="269" r:id="rId17"/>
    <p:sldId id="270" r:id="rId18"/>
    <p:sldId id="271" r:id="rId19"/>
    <p:sldId id="273" r:id="rId20"/>
    <p:sldId id="272" r:id="rId21"/>
    <p:sldId id="278" r:id="rId22"/>
    <p:sldId id="274" r:id="rId23"/>
    <p:sldId id="277" r:id="rId24"/>
    <p:sldId id="275" r:id="rId25"/>
    <p:sldId id="276" r:id="rId26"/>
    <p:sldId id="279" r:id="rId27"/>
    <p:sldId id="281" r:id="rId28"/>
    <p:sldId id="280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288" y="10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GB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12/8/2009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EBF5CD18-686B-47A9-AFD5-66CE5FA52A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B5DF-73BD-D043-AAF5-68F3C2D5CE7D}" type="datetimeFigureOut">
              <a:rPr lang="en-US" smtClean="0"/>
              <a:pPr/>
              <a:t>12/8/2009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DE34-48D5-9644-991C-53F4CBE7B47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12/8/2009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BF5CD18-686B-47A9-AFD5-66CE5FA52A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B5DF-73BD-D043-AAF5-68F3C2D5CE7D}" type="datetimeFigureOut">
              <a:rPr lang="en-US" smtClean="0"/>
              <a:pPr/>
              <a:t>12/8/2009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DE34-48D5-9644-991C-53F4CBE7B47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GB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GB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B5DF-73BD-D043-AAF5-68F3C2D5CE7D}" type="datetimeFigureOut">
              <a:rPr lang="en-US" smtClean="0"/>
              <a:pPr/>
              <a:t>12/8/2009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DE34-48D5-9644-991C-53F4CBE7B47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B5DF-73BD-D043-AAF5-68F3C2D5CE7D}" type="datetimeFigureOut">
              <a:rPr lang="en-US" smtClean="0"/>
              <a:pPr/>
              <a:t>12/8/2009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DE34-48D5-9644-991C-53F4CBE7B4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B5DF-73BD-D043-AAF5-68F3C2D5CE7D}" type="datetimeFigureOut">
              <a:rPr lang="en-US" smtClean="0"/>
              <a:pPr/>
              <a:t>12/8/2009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DE34-48D5-9644-991C-53F4CBE7B4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B5DF-73BD-D043-AAF5-68F3C2D5CE7D}" type="datetimeFigureOut">
              <a:rPr lang="en-US" smtClean="0"/>
              <a:pPr/>
              <a:t>12/8/2009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B5DF-73BD-D043-AAF5-68F3C2D5CE7D}" type="datetimeFigureOut">
              <a:rPr lang="en-US" smtClean="0"/>
              <a:pPr/>
              <a:t>12/8/2009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544DE34-48D5-9644-991C-53F4CBE7B47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GB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B5DF-73BD-D043-AAF5-68F3C2D5CE7D}" type="datetimeFigureOut">
              <a:rPr lang="en-US" smtClean="0"/>
              <a:pPr/>
              <a:t>12/8/2009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DE34-48D5-9644-991C-53F4CBE7B4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3B5DF-73BD-D043-AAF5-68F3C2D5CE7D}" type="datetimeFigureOut">
              <a:rPr lang="en-US" smtClean="0"/>
              <a:pPr/>
              <a:t>12/8/2009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DE34-48D5-9644-991C-53F4CBE7B4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GB" smtClean="0"/>
              <a:t>Click to edit Master text styles</a:t>
            </a:r>
          </a:p>
          <a:p>
            <a:pPr lvl="1" eaLnBrk="1" latinLnBrk="0" hangingPunct="1"/>
            <a:r>
              <a:rPr kumimoji="0" lang="en-GB" smtClean="0"/>
              <a:t>Second level</a:t>
            </a:r>
          </a:p>
          <a:p>
            <a:pPr lvl="2" eaLnBrk="1" latinLnBrk="0" hangingPunct="1"/>
            <a:r>
              <a:rPr kumimoji="0" lang="en-GB" smtClean="0"/>
              <a:t>Third level</a:t>
            </a:r>
          </a:p>
          <a:p>
            <a:pPr lvl="3" eaLnBrk="1" latinLnBrk="0" hangingPunct="1"/>
            <a:r>
              <a:rPr kumimoji="0" lang="en-GB" smtClean="0"/>
              <a:t>Fourth level</a:t>
            </a:r>
          </a:p>
          <a:p>
            <a:pPr lvl="4" eaLnBrk="1" latinLnBrk="0" hangingPunct="1"/>
            <a:r>
              <a:rPr kumimoji="0" lang="en-GB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A03B5DF-73BD-D043-AAF5-68F3C2D5CE7D}" type="datetimeFigureOut">
              <a:rPr lang="en-US" smtClean="0"/>
              <a:pPr/>
              <a:t>12/8/2009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C544DE34-48D5-9644-991C-53F4CBE7B47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1" r:id="rId1"/>
    <p:sldLayoutId id="2147484242" r:id="rId2"/>
    <p:sldLayoutId id="2147484243" r:id="rId3"/>
    <p:sldLayoutId id="2147484244" r:id="rId4"/>
    <p:sldLayoutId id="2147484245" r:id="rId5"/>
    <p:sldLayoutId id="2147484246" r:id="rId6"/>
    <p:sldLayoutId id="2147484247" r:id="rId7"/>
    <p:sldLayoutId id="2147484248" r:id="rId8"/>
    <p:sldLayoutId id="2147484249" r:id="rId9"/>
    <p:sldLayoutId id="2147484250" r:id="rId10"/>
    <p:sldLayoutId id="214748425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9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/>
              <a:t>Vlatko</a:t>
            </a:r>
            <a:r>
              <a:rPr lang="en-US" sz="3200" dirty="0" smtClean="0"/>
              <a:t> </a:t>
            </a:r>
            <a:r>
              <a:rPr lang="en-US" sz="3200" dirty="0" err="1" smtClean="0"/>
              <a:t>Vedral</a:t>
            </a:r>
            <a:endParaRPr lang="en-US" sz="3200" dirty="0" smtClean="0"/>
          </a:p>
          <a:p>
            <a:r>
              <a:rPr lang="en-US" dirty="0" smtClean="0"/>
              <a:t>Oxford and Singapore</a:t>
            </a:r>
          </a:p>
          <a:p>
            <a:r>
              <a:rPr lang="en-US" dirty="0" smtClean="0"/>
              <a:t>vlatko.vedral@qubit.org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Extreme </a:t>
            </a:r>
            <a:r>
              <a:rPr lang="en-US" dirty="0" err="1" smtClean="0"/>
              <a:t>nonlocality</a:t>
            </a:r>
            <a:r>
              <a:rPr lang="en-US" dirty="0" smtClean="0"/>
              <a:t> with </a:t>
            </a:r>
            <a:br>
              <a:rPr lang="en-US" dirty="0" smtClean="0"/>
            </a:br>
            <a:r>
              <a:rPr lang="en-US" dirty="0" smtClean="0"/>
              <a:t>a single photon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collaboration with…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863725"/>
            <a:ext cx="7772400" cy="413385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Libby Heaney</a:t>
            </a:r>
          </a:p>
          <a:p>
            <a:pPr>
              <a:buNone/>
            </a:pPr>
            <a:r>
              <a:rPr lang="en-US" dirty="0" smtClean="0"/>
              <a:t>Marcelo Franca Santos</a:t>
            </a:r>
          </a:p>
          <a:p>
            <a:pPr>
              <a:buNone/>
            </a:pPr>
            <a:r>
              <a:rPr lang="en-US" dirty="0" err="1" smtClean="0"/>
              <a:t>Adan</a:t>
            </a:r>
            <a:r>
              <a:rPr lang="en-US" dirty="0" smtClean="0"/>
              <a:t> Cabello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Picture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6785" y="3254375"/>
            <a:ext cx="1727200" cy="1231900"/>
          </a:xfrm>
          <a:prstGeom prst="rect">
            <a:avLst/>
          </a:prstGeom>
        </p:spPr>
      </p:pic>
      <p:pic>
        <p:nvPicPr>
          <p:cNvPr id="5" name="Picture 4" descr="Picture 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3690" y="1863725"/>
            <a:ext cx="3986909" cy="24701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30699" y="5054600"/>
            <a:ext cx="4279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L. Heaney, A. Cabello, M. F. Santos, V. </a:t>
            </a:r>
            <a:r>
              <a:rPr lang="en-US" dirty="0" err="1" smtClean="0"/>
              <a:t>Vedral</a:t>
            </a:r>
            <a:r>
              <a:rPr lang="en-US" dirty="0" smtClean="0"/>
              <a:t> </a:t>
            </a:r>
          </a:p>
          <a:p>
            <a:r>
              <a:rPr lang="en-US" dirty="0" smtClean="0"/>
              <a:t>Extreme </a:t>
            </a:r>
            <a:r>
              <a:rPr lang="en-US" dirty="0" err="1" smtClean="0"/>
              <a:t>nonlocality</a:t>
            </a:r>
            <a:r>
              <a:rPr lang="en-US" dirty="0" smtClean="0"/>
              <a:t> with one photon, </a:t>
            </a:r>
          </a:p>
          <a:p>
            <a:r>
              <a:rPr lang="en-US" dirty="0" smtClean="0"/>
              <a:t>arXiv:0911.0770.</a:t>
            </a:r>
            <a:endParaRPr lang="en-US" dirty="0"/>
          </a:p>
        </p:txBody>
      </p:sp>
      <p:pic>
        <p:nvPicPr>
          <p:cNvPr id="8" name="Picture 7" descr="Picture 3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6E7B83"/>
              </a:clrFrom>
              <a:clrTo>
                <a:srgbClr val="6E7B83">
                  <a:alpha val="0"/>
                </a:srgbClr>
              </a:clrTo>
            </a:clrChange>
            <a:alphaModFix amt="78000"/>
            <a:lum bright="50000"/>
          </a:blip>
          <a:stretch>
            <a:fillRect/>
          </a:stretch>
        </p:blipFill>
        <p:spPr>
          <a:xfrm>
            <a:off x="914400" y="3505200"/>
            <a:ext cx="2193485" cy="2933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Background:</a:t>
            </a:r>
          </a:p>
          <a:p>
            <a:pPr lvl="1"/>
            <a:r>
              <a:rPr lang="en-US" dirty="0" smtClean="0"/>
              <a:t>GHZ-state </a:t>
            </a:r>
            <a:r>
              <a:rPr lang="en-US" dirty="0" smtClean="0"/>
              <a:t>all-versus-nothing test of </a:t>
            </a:r>
            <a:r>
              <a:rPr lang="en-US" dirty="0" err="1" smtClean="0"/>
              <a:t>nonlocality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Extreme </a:t>
            </a:r>
            <a:r>
              <a:rPr lang="en-US" dirty="0" err="1" smtClean="0"/>
              <a:t>nonlocality</a:t>
            </a:r>
            <a:r>
              <a:rPr lang="en-US" dirty="0" smtClean="0"/>
              <a:t> with one photon:</a:t>
            </a:r>
          </a:p>
          <a:p>
            <a:pPr lvl="1"/>
            <a:r>
              <a:rPr lang="en-US" dirty="0" smtClean="0"/>
              <a:t>W-state test of </a:t>
            </a:r>
            <a:r>
              <a:rPr lang="en-US" dirty="0" err="1" smtClean="0"/>
              <a:t>nonlocality</a:t>
            </a:r>
            <a:endParaRPr lang="en-US" dirty="0" smtClean="0"/>
          </a:p>
          <a:p>
            <a:pPr lvl="2"/>
            <a:r>
              <a:rPr lang="en-US" dirty="0" smtClean="0"/>
              <a:t>Equivalence with the GHZ test</a:t>
            </a:r>
          </a:p>
          <a:p>
            <a:pPr lvl="1"/>
            <a:r>
              <a:rPr lang="en-US" dirty="0" smtClean="0"/>
              <a:t>Implementation</a:t>
            </a:r>
          </a:p>
          <a:p>
            <a:pPr lvl="1"/>
            <a:r>
              <a:rPr lang="en-US" dirty="0" smtClean="0"/>
              <a:t>Outlook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939800"/>
            <a:ext cx="7772400" cy="21209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Single photon </a:t>
            </a:r>
            <a:r>
              <a:rPr lang="en-US" dirty="0" err="1" smtClean="0"/>
              <a:t>nonlocality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photon </a:t>
            </a:r>
            <a:r>
              <a:rPr lang="en-US" dirty="0" err="1" smtClean="0"/>
              <a:t>nonlocality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617662"/>
            <a:ext cx="4051300" cy="4572000"/>
          </a:xfrm>
        </p:spPr>
        <p:txBody>
          <a:bodyPr>
            <a:normAutofit lnSpcReduction="10000"/>
          </a:bodyPr>
          <a:lstStyle/>
          <a:p>
            <a:r>
              <a:rPr lang="en-US" sz="2200" dirty="0" smtClean="0"/>
              <a:t>Tan, Walls and </a:t>
            </a:r>
            <a:r>
              <a:rPr lang="en-US" sz="2200" dirty="0" err="1" smtClean="0"/>
              <a:t>Collett</a:t>
            </a:r>
            <a:r>
              <a:rPr lang="en-US" sz="2200" dirty="0" smtClean="0"/>
              <a:t>, </a:t>
            </a:r>
          </a:p>
          <a:p>
            <a:pPr>
              <a:buNone/>
            </a:pPr>
            <a:r>
              <a:rPr lang="en-US" sz="2200" i="1" dirty="0" smtClean="0"/>
              <a:t>	</a:t>
            </a:r>
            <a:r>
              <a:rPr lang="en-US" sz="2200" i="1" dirty="0" err="1" smtClean="0"/>
              <a:t>Nonlocality</a:t>
            </a:r>
            <a:r>
              <a:rPr lang="en-US" sz="2200" i="1" dirty="0" smtClean="0"/>
              <a:t> of a single photon</a:t>
            </a:r>
            <a:r>
              <a:rPr lang="en-US" sz="2200" dirty="0" smtClean="0"/>
              <a:t>.          </a:t>
            </a:r>
          </a:p>
          <a:p>
            <a:pPr>
              <a:buNone/>
            </a:pPr>
            <a:r>
              <a:rPr lang="en-US" sz="2200" dirty="0" smtClean="0"/>
              <a:t>	Phys. Rev. </a:t>
            </a:r>
            <a:r>
              <a:rPr lang="en-US" sz="2200" dirty="0" err="1" smtClean="0"/>
              <a:t>Lett</a:t>
            </a:r>
            <a:r>
              <a:rPr lang="en-US" sz="2200" dirty="0" smtClean="0"/>
              <a:t>.</a:t>
            </a:r>
            <a:r>
              <a:rPr lang="en-US" sz="2200" b="1" dirty="0" smtClean="0"/>
              <a:t> 66 </a:t>
            </a:r>
            <a:r>
              <a:rPr lang="en-US" sz="2200" dirty="0" smtClean="0"/>
              <a:t>252 (1991).</a:t>
            </a:r>
          </a:p>
          <a:p>
            <a:pPr>
              <a:buNone/>
            </a:pPr>
            <a:endParaRPr lang="en-US" sz="2200" dirty="0" smtClean="0"/>
          </a:p>
          <a:p>
            <a:r>
              <a:rPr lang="en-US" sz="2200" dirty="0" smtClean="0"/>
              <a:t>Hardy, </a:t>
            </a:r>
          </a:p>
          <a:p>
            <a:pPr lvl="1">
              <a:buNone/>
            </a:pPr>
            <a:r>
              <a:rPr lang="en-US" sz="2200" i="1" dirty="0" err="1" smtClean="0"/>
              <a:t>Nonlocality</a:t>
            </a:r>
            <a:r>
              <a:rPr lang="en-US" sz="2200" i="1" dirty="0" smtClean="0"/>
              <a:t> of a single photon revisited</a:t>
            </a:r>
            <a:r>
              <a:rPr lang="en-US" sz="2200" dirty="0" smtClean="0"/>
              <a:t>.                       </a:t>
            </a:r>
          </a:p>
          <a:p>
            <a:pPr lvl="1">
              <a:buNone/>
            </a:pPr>
            <a:r>
              <a:rPr lang="en-US" sz="2200" dirty="0" smtClean="0"/>
              <a:t>Phys. Rev. </a:t>
            </a:r>
            <a:r>
              <a:rPr lang="en-US" sz="2200" dirty="0" err="1" smtClean="0"/>
              <a:t>Lett</a:t>
            </a:r>
            <a:r>
              <a:rPr lang="en-US" sz="2200" dirty="0" smtClean="0"/>
              <a:t>. </a:t>
            </a:r>
            <a:r>
              <a:rPr lang="en-US" sz="2200" b="1" dirty="0" smtClean="0"/>
              <a:t>73</a:t>
            </a:r>
            <a:r>
              <a:rPr lang="en-US" sz="2200" dirty="0" smtClean="0"/>
              <a:t> 2279 (1994).</a:t>
            </a:r>
          </a:p>
          <a:p>
            <a:pPr lvl="1">
              <a:buNone/>
            </a:pPr>
            <a:endParaRPr lang="en-US" sz="2200" dirty="0" smtClean="0"/>
          </a:p>
          <a:p>
            <a:r>
              <a:rPr lang="en-US" sz="2200" dirty="0" smtClean="0"/>
              <a:t>Greenberger, Horne, and </a:t>
            </a:r>
            <a:r>
              <a:rPr lang="en-US" sz="2200" dirty="0" err="1" smtClean="0"/>
              <a:t>Zeilinger</a:t>
            </a:r>
            <a:r>
              <a:rPr lang="en-US" sz="2200" dirty="0" smtClean="0"/>
              <a:t>, </a:t>
            </a:r>
          </a:p>
          <a:p>
            <a:pPr>
              <a:buNone/>
            </a:pPr>
            <a:r>
              <a:rPr lang="en-US" sz="2200" i="1" dirty="0" smtClean="0"/>
              <a:t>	</a:t>
            </a:r>
            <a:r>
              <a:rPr lang="en-US" sz="2200" i="1" dirty="0" err="1" smtClean="0"/>
              <a:t>Nonlocality</a:t>
            </a:r>
            <a:r>
              <a:rPr lang="en-US" sz="2200" i="1" dirty="0" smtClean="0"/>
              <a:t> of a single photon? </a:t>
            </a:r>
          </a:p>
          <a:p>
            <a:pPr>
              <a:buNone/>
            </a:pPr>
            <a:r>
              <a:rPr lang="en-US" sz="2200" dirty="0" smtClean="0"/>
              <a:t>	Phys. Rev. </a:t>
            </a:r>
            <a:r>
              <a:rPr lang="en-US" sz="2200" dirty="0" err="1" smtClean="0"/>
              <a:t>Lett</a:t>
            </a:r>
            <a:r>
              <a:rPr lang="en-US" sz="2200" dirty="0" smtClean="0"/>
              <a:t>. </a:t>
            </a:r>
            <a:r>
              <a:rPr lang="en-US" sz="2200" b="1" dirty="0" smtClean="0"/>
              <a:t>75</a:t>
            </a:r>
            <a:r>
              <a:rPr lang="en-US" sz="2200" dirty="0" smtClean="0"/>
              <a:t> 2064 (1995).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35500" y="1417638"/>
            <a:ext cx="40513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en-US" sz="2200" dirty="0" smtClean="0"/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sz="2200" dirty="0" smtClean="0"/>
              <a:t> </a:t>
            </a:r>
            <a:r>
              <a:rPr lang="en-US" sz="2200" dirty="0" err="1" smtClean="0"/>
              <a:t>Hessmo</a:t>
            </a:r>
            <a:r>
              <a:rPr lang="en-US" sz="2200" dirty="0" smtClean="0"/>
              <a:t>, </a:t>
            </a:r>
            <a:r>
              <a:rPr lang="en-US" sz="2200" dirty="0" err="1" smtClean="0"/>
              <a:t>Usachev</a:t>
            </a:r>
            <a:r>
              <a:rPr lang="en-US" sz="2200" dirty="0" smtClean="0"/>
              <a:t>, </a:t>
            </a:r>
            <a:r>
              <a:rPr lang="en-US" sz="2200" dirty="0" err="1" smtClean="0"/>
              <a:t>Heydari</a:t>
            </a:r>
            <a:r>
              <a:rPr lang="en-US" sz="2200" dirty="0" smtClean="0"/>
              <a:t>,  and </a:t>
            </a:r>
            <a:r>
              <a:rPr lang="en-US" sz="2200" dirty="0" err="1" smtClean="0"/>
              <a:t>Bjork</a:t>
            </a:r>
            <a:r>
              <a:rPr lang="en-US" sz="2200" dirty="0" smtClean="0"/>
              <a:t>,  </a:t>
            </a:r>
          </a:p>
          <a:p>
            <a:pPr>
              <a:buClr>
                <a:schemeClr val="accent1"/>
              </a:buClr>
            </a:pPr>
            <a:r>
              <a:rPr lang="en-US" sz="2200" i="1" dirty="0" smtClean="0"/>
              <a:t>Experimental demonstration of single photon </a:t>
            </a:r>
            <a:r>
              <a:rPr lang="en-US" sz="2200" i="1" dirty="0" err="1" smtClean="0"/>
              <a:t>nonlocality</a:t>
            </a:r>
            <a:r>
              <a:rPr lang="en-US" sz="2200" i="1" dirty="0" smtClean="0"/>
              <a:t>.</a:t>
            </a:r>
          </a:p>
          <a:p>
            <a:r>
              <a:rPr lang="en-US" sz="2200" dirty="0" smtClean="0"/>
              <a:t>Phys. Rev. </a:t>
            </a:r>
            <a:r>
              <a:rPr lang="en-US" sz="2200" dirty="0" err="1" smtClean="0"/>
              <a:t>Lett</a:t>
            </a:r>
            <a:r>
              <a:rPr lang="en-US" sz="2200" dirty="0" smtClean="0"/>
              <a:t>. </a:t>
            </a:r>
            <a:r>
              <a:rPr lang="en-US" sz="2200" b="1" dirty="0" smtClean="0"/>
              <a:t>92</a:t>
            </a:r>
            <a:r>
              <a:rPr lang="en-US" sz="2200" dirty="0" smtClean="0"/>
              <a:t> 180401 (2004).</a:t>
            </a:r>
          </a:p>
          <a:p>
            <a:endParaRPr lang="en-US" sz="2200" dirty="0" smtClean="0"/>
          </a:p>
          <a:p>
            <a:endParaRPr lang="en-US" sz="2200" dirty="0" smtClean="0"/>
          </a:p>
          <a:p>
            <a:pPr>
              <a:buClr>
                <a:schemeClr val="accent1"/>
              </a:buClr>
              <a:buFont typeface="Arial"/>
              <a:buChar char="•"/>
            </a:pPr>
            <a:r>
              <a:rPr lang="en-US" sz="2200" dirty="0" err="1" smtClean="0"/>
              <a:t>Dunningham</a:t>
            </a:r>
            <a:r>
              <a:rPr lang="en-US" sz="2200" dirty="0" smtClean="0"/>
              <a:t> and </a:t>
            </a:r>
            <a:r>
              <a:rPr lang="en-US" sz="2200" dirty="0" err="1" smtClean="0"/>
              <a:t>Vedral</a:t>
            </a:r>
            <a:r>
              <a:rPr lang="en-US" sz="2200" dirty="0" smtClean="0"/>
              <a:t>, </a:t>
            </a:r>
          </a:p>
          <a:p>
            <a:pPr>
              <a:buClr>
                <a:schemeClr val="accent1"/>
              </a:buClr>
            </a:pPr>
            <a:r>
              <a:rPr lang="en-US" sz="2200" dirty="0" smtClean="0"/>
              <a:t>  </a:t>
            </a:r>
            <a:r>
              <a:rPr lang="en-US" sz="2200" i="1" dirty="0" err="1" smtClean="0"/>
              <a:t>Nonlocality</a:t>
            </a:r>
            <a:r>
              <a:rPr lang="en-US" sz="2200" i="1" dirty="0" smtClean="0"/>
              <a:t> of a single particle. </a:t>
            </a:r>
          </a:p>
          <a:p>
            <a:r>
              <a:rPr lang="en-US" sz="2200" dirty="0" smtClean="0"/>
              <a:t>Phys. Rev. </a:t>
            </a:r>
            <a:r>
              <a:rPr lang="en-US" sz="2200" dirty="0" err="1" smtClean="0"/>
              <a:t>Lett</a:t>
            </a:r>
            <a:r>
              <a:rPr lang="en-US" sz="2200" dirty="0" smtClean="0"/>
              <a:t>. </a:t>
            </a:r>
            <a:r>
              <a:rPr lang="en-US" sz="2200" b="1" dirty="0" smtClean="0"/>
              <a:t>99</a:t>
            </a:r>
            <a:r>
              <a:rPr lang="en-US" sz="2200" dirty="0" smtClean="0"/>
              <a:t> 180404 (2007).</a:t>
            </a:r>
          </a:p>
          <a:p>
            <a:endParaRPr lang="en-US" sz="2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863600"/>
            <a:ext cx="7772400" cy="29083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GHZ all-versus-nothing test of </a:t>
            </a:r>
            <a:br>
              <a:rPr lang="en-US" dirty="0" smtClean="0"/>
            </a:br>
            <a:r>
              <a:rPr lang="en-US" dirty="0" smtClean="0"/>
              <a:t>local realism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All-versus-nothing test of local realism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324100"/>
            <a:ext cx="7772400" cy="2692400"/>
          </a:xfrm>
        </p:spPr>
        <p:txBody>
          <a:bodyPr/>
          <a:lstStyle/>
          <a:p>
            <a:r>
              <a:rPr lang="en-US" dirty="0" smtClean="0"/>
              <a:t>Bell’s proof and CHSH inequality based upon statistical predictions and inequalities.</a:t>
            </a:r>
          </a:p>
          <a:p>
            <a:endParaRPr lang="en-US" dirty="0" smtClean="0"/>
          </a:p>
          <a:p>
            <a:r>
              <a:rPr lang="en-US" dirty="0" smtClean="0"/>
              <a:t>Simpler proof can be achieved with perfect correlations and without inequalities.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All-versus-nothing test of local realism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68462"/>
            <a:ext cx="7772400" cy="4572000"/>
          </a:xfrm>
        </p:spPr>
        <p:txBody>
          <a:bodyPr/>
          <a:lstStyle/>
          <a:p>
            <a:r>
              <a:rPr lang="en-US" dirty="0" smtClean="0"/>
              <a:t>Define elements of local reality that are incompatible with some predictions of quantum mechanics.</a:t>
            </a:r>
          </a:p>
          <a:p>
            <a:endParaRPr lang="en-US" dirty="0" smtClean="0"/>
          </a:p>
          <a:p>
            <a:r>
              <a:rPr lang="en-US" dirty="0" err="1" smtClean="0"/>
              <a:t>EPR’s</a:t>
            </a:r>
            <a:r>
              <a:rPr lang="en-US" dirty="0" smtClean="0"/>
              <a:t> criterion of elements of reality: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sz="2000" i="1" dirty="0" smtClean="0"/>
              <a:t>“If, without in any way disturbing a system, we can predict with certainty (i.e. with probability equal to unity) the value of a physical quantity, then there exists an element of physical reality corresponding to this physical quantity”.  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dirty="0" smtClean="0"/>
              <a:t>Locality: sites are measured individually and at a rate faster then any communication between them.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Non-statistical test for a </a:t>
            </a:r>
            <a:br>
              <a:rPr lang="en-US" dirty="0" smtClean="0"/>
            </a:br>
            <a:r>
              <a:rPr lang="en-US" dirty="0" smtClean="0"/>
              <a:t>three </a:t>
            </a:r>
            <a:r>
              <a:rPr lang="en-US" dirty="0" err="1" smtClean="0"/>
              <a:t>qubit</a:t>
            </a:r>
            <a:r>
              <a:rPr lang="en-US" dirty="0" smtClean="0"/>
              <a:t> GHZ state</a:t>
            </a:r>
            <a:endParaRPr lang="en-US" dirty="0"/>
          </a:p>
        </p:txBody>
      </p:sp>
      <p:pic>
        <p:nvPicPr>
          <p:cNvPr id="4" name="Content Placeholder 3" descr="Picture 6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l="-20741" r="-20741"/>
          <a:stretch>
            <a:fillRect/>
          </a:stretch>
        </p:blipFill>
        <p:spPr>
          <a:xfrm>
            <a:off x="293844" y="1739900"/>
            <a:ext cx="3770155" cy="2217738"/>
          </a:xfrm>
        </p:spPr>
      </p:pic>
      <p:pic>
        <p:nvPicPr>
          <p:cNvPr id="5" name="Picture 4" descr="Picture 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300" y="1536700"/>
            <a:ext cx="3441700" cy="673100"/>
          </a:xfrm>
          <a:prstGeom prst="rect">
            <a:avLst/>
          </a:prstGeom>
        </p:spPr>
      </p:pic>
      <p:pic>
        <p:nvPicPr>
          <p:cNvPr id="6" name="Picture 5" descr="Picture 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450" y="2508250"/>
            <a:ext cx="1511300" cy="342900"/>
          </a:xfrm>
          <a:prstGeom prst="rect">
            <a:avLst/>
          </a:prstGeom>
        </p:spPr>
      </p:pic>
      <p:pic>
        <p:nvPicPr>
          <p:cNvPr id="7" name="Picture 6" descr="Picture 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0450" y="2851150"/>
            <a:ext cx="1536700" cy="355600"/>
          </a:xfrm>
          <a:prstGeom prst="rect">
            <a:avLst/>
          </a:prstGeom>
        </p:spPr>
      </p:pic>
      <p:pic>
        <p:nvPicPr>
          <p:cNvPr id="8" name="Picture 7" descr="Picture 1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8550" y="3206750"/>
            <a:ext cx="1498600" cy="330200"/>
          </a:xfrm>
          <a:prstGeom prst="rect">
            <a:avLst/>
          </a:prstGeom>
        </p:spPr>
      </p:pic>
      <p:pic>
        <p:nvPicPr>
          <p:cNvPr id="9" name="Picture 8" descr="Picture 1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9766" y="4279900"/>
            <a:ext cx="3797300" cy="304800"/>
          </a:xfrm>
          <a:prstGeom prst="rect">
            <a:avLst/>
          </a:prstGeom>
        </p:spPr>
      </p:pic>
      <p:sp>
        <p:nvSpPr>
          <p:cNvPr id="10" name="Right Brace 9"/>
          <p:cNvSpPr/>
          <p:nvPr/>
        </p:nvSpPr>
        <p:spPr>
          <a:xfrm>
            <a:off x="6407150" y="2508250"/>
            <a:ext cx="615950" cy="10287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086266" y="2851150"/>
            <a:ext cx="1753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Elements of reality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21966" y="4151868"/>
            <a:ext cx="2713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Fourth local realist prediction:</a:t>
            </a:r>
            <a:endParaRPr lang="en-US" dirty="0"/>
          </a:p>
        </p:txBody>
      </p:sp>
      <p:pic>
        <p:nvPicPr>
          <p:cNvPr id="13" name="Picture 12" descr="Picture 12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37066" y="4267200"/>
            <a:ext cx="736600" cy="3175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6723" y="4699000"/>
            <a:ext cx="22030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violated all of the time by outcomes of measurements on the </a:t>
            </a:r>
          </a:p>
          <a:p>
            <a:r>
              <a:rPr lang="en-US" dirty="0" smtClean="0"/>
              <a:t>GHZ state.</a:t>
            </a:r>
            <a:endParaRPr lang="en-US" dirty="0"/>
          </a:p>
        </p:txBody>
      </p:sp>
      <p:pic>
        <p:nvPicPr>
          <p:cNvPr id="15" name="Picture 14" descr="Picture 1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543" y="4699000"/>
            <a:ext cx="2775857" cy="1943100"/>
          </a:xfrm>
          <a:prstGeom prst="rect">
            <a:avLst/>
          </a:prstGeom>
        </p:spPr>
      </p:pic>
      <p:pic>
        <p:nvPicPr>
          <p:cNvPr id="16" name="Picture 15" descr="Picture 14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33583" y="4699000"/>
            <a:ext cx="2851434" cy="19494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930734" y="6083300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Quantum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559300" y="6083300"/>
            <a:ext cx="892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Classical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863600"/>
            <a:ext cx="7772400" cy="29083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Extreme </a:t>
            </a:r>
            <a:r>
              <a:rPr lang="en-US" dirty="0" err="1" smtClean="0"/>
              <a:t>nonlocality</a:t>
            </a:r>
            <a:r>
              <a:rPr lang="en-US" dirty="0" smtClean="0"/>
              <a:t> with </a:t>
            </a:r>
            <a:br>
              <a:rPr lang="en-US" dirty="0" smtClean="0"/>
            </a:br>
            <a:r>
              <a:rPr lang="en-US" dirty="0" smtClean="0"/>
              <a:t>one photon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Single photon over N sites</a:t>
            </a:r>
            <a:endParaRPr lang="en-US" dirty="0"/>
          </a:p>
        </p:txBody>
      </p:sp>
      <p:pic>
        <p:nvPicPr>
          <p:cNvPr id="4" name="Content Placeholder 3" descr="Picture 2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t="-134606" b="-134606"/>
          <a:stretch>
            <a:fillRect/>
          </a:stretch>
        </p:blipFill>
        <p:spPr>
          <a:xfrm>
            <a:off x="554881" y="2480235"/>
            <a:ext cx="5067300" cy="2980765"/>
          </a:xfrm>
        </p:spPr>
      </p:pic>
      <p:pic>
        <p:nvPicPr>
          <p:cNvPr id="6" name="Picture 5" descr="set_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3813" y="1981198"/>
            <a:ext cx="2881888" cy="4102102"/>
          </a:xfrm>
          <a:prstGeom prst="rect">
            <a:avLst/>
          </a:prstGeom>
        </p:spPr>
      </p:pic>
      <p:pic>
        <p:nvPicPr>
          <p:cNvPr id="7" name="Picture 6" descr="Picture 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881" y="2442880"/>
            <a:ext cx="2759720" cy="923365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79351" y="4838700"/>
            <a:ext cx="3816449" cy="6223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Applies to any general N </a:t>
            </a:r>
            <a:r>
              <a:rPr lang="en-US" dirty="0" err="1" smtClean="0"/>
              <a:t>qubit</a:t>
            </a:r>
            <a:r>
              <a:rPr lang="en-US" dirty="0" smtClean="0"/>
              <a:t> W-state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proof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095500"/>
            <a:ext cx="7772400" cy="3733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Derive N different sets of elements of local reality that lead to a prediction that is satisfied by local realistic models.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This prediction can be contradicted by measurements on a quantum mechanical systems.</a:t>
            </a:r>
          </a:p>
          <a:p>
            <a:endParaRPr lang="en-US" dirty="0" smtClean="0"/>
          </a:p>
          <a:p>
            <a:r>
              <a:rPr lang="en-US" dirty="0" smtClean="0"/>
              <a:t>In our example, an element of reality is the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presence</a:t>
            </a:r>
            <a:r>
              <a:rPr lang="en-US" dirty="0" smtClean="0"/>
              <a:t> or </a:t>
            </a:r>
            <a:r>
              <a:rPr lang="en-US" b="1" dirty="0" smtClean="0">
                <a:solidFill>
                  <a:srgbClr val="375439"/>
                </a:solidFill>
              </a:rPr>
              <a:t>absence</a:t>
            </a:r>
            <a:r>
              <a:rPr lang="en-US" dirty="0" smtClean="0"/>
              <a:t> of a photon in a given site irrespective of what observable we choose to measure.</a:t>
            </a:r>
          </a:p>
          <a:p>
            <a:endParaRPr lang="en-US" dirty="0" smtClean="0"/>
          </a:p>
          <a:p>
            <a:r>
              <a:rPr lang="en-US" sz="2118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For three </a:t>
            </a:r>
            <a:r>
              <a:rPr lang="en-US" sz="2118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qubits</a:t>
            </a:r>
            <a:r>
              <a:rPr lang="en-US" sz="2118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see A. Cabello, Phys. Rev. A. </a:t>
            </a:r>
            <a:r>
              <a:rPr lang="en-US" sz="2118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65</a:t>
            </a:r>
            <a:r>
              <a:rPr lang="en-US" sz="2118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032108 (2002)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set of elements of reality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Measure Pauli-Z, i.e. photon number, on each site: </a:t>
            </a:r>
          </a:p>
          <a:p>
            <a:pPr lvl="1"/>
            <a:r>
              <a:rPr lang="en-US" dirty="0" smtClean="0"/>
              <a:t>outcome </a:t>
            </a:r>
            <a:r>
              <a:rPr lang="en-US" dirty="0" err="1" smtClean="0"/>
              <a:t>z_j</a:t>
            </a:r>
            <a:r>
              <a:rPr lang="en-US" dirty="0" smtClean="0"/>
              <a:t>=+1 means no photon was found on site </a:t>
            </a:r>
            <a:r>
              <a:rPr lang="en-US" dirty="0" err="1" smtClean="0"/>
              <a:t>j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outcome </a:t>
            </a:r>
            <a:r>
              <a:rPr lang="en-US" dirty="0" err="1" smtClean="0"/>
              <a:t>z_j</a:t>
            </a:r>
            <a:r>
              <a:rPr lang="en-US" dirty="0" smtClean="0"/>
              <a:t>=-1 means the photon was found on site </a:t>
            </a:r>
            <a:r>
              <a:rPr lang="en-US" dirty="0" err="1" smtClean="0"/>
              <a:t>j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 descr="Picture 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0" y="2956167"/>
            <a:ext cx="1574800" cy="747021"/>
          </a:xfrm>
          <a:prstGeom prst="rect">
            <a:avLst/>
          </a:prstGeom>
        </p:spPr>
      </p:pic>
      <p:pic>
        <p:nvPicPr>
          <p:cNvPr id="5" name="Picture 4" descr="Picture 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140200"/>
            <a:ext cx="3820247" cy="1308100"/>
          </a:xfrm>
          <a:prstGeom prst="rect">
            <a:avLst/>
          </a:prstGeom>
        </p:spPr>
      </p:pic>
      <p:sp>
        <p:nvSpPr>
          <p:cNvPr id="6" name="Up Arrow 5"/>
          <p:cNvSpPr/>
          <p:nvPr/>
        </p:nvSpPr>
        <p:spPr>
          <a:xfrm>
            <a:off x="914400" y="5468620"/>
            <a:ext cx="533400" cy="627380"/>
          </a:xfrm>
          <a:prstGeom prst="up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Z</a:t>
            </a:r>
            <a:endParaRPr lang="en-US" dirty="0"/>
          </a:p>
        </p:txBody>
      </p:sp>
      <p:sp>
        <p:nvSpPr>
          <p:cNvPr id="7" name="Up Arrow 6"/>
          <p:cNvSpPr/>
          <p:nvPr/>
        </p:nvSpPr>
        <p:spPr>
          <a:xfrm>
            <a:off x="1536700" y="5468620"/>
            <a:ext cx="533400" cy="627380"/>
          </a:xfrm>
          <a:prstGeom prst="up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Z</a:t>
            </a:r>
            <a:endParaRPr lang="en-US" dirty="0"/>
          </a:p>
        </p:txBody>
      </p:sp>
      <p:sp>
        <p:nvSpPr>
          <p:cNvPr id="8" name="Up Arrow 7"/>
          <p:cNvSpPr/>
          <p:nvPr/>
        </p:nvSpPr>
        <p:spPr>
          <a:xfrm>
            <a:off x="2159000" y="5468620"/>
            <a:ext cx="533400" cy="627380"/>
          </a:xfrm>
          <a:prstGeom prst="up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Z</a:t>
            </a:r>
            <a:endParaRPr lang="en-US" dirty="0"/>
          </a:p>
        </p:txBody>
      </p:sp>
      <p:sp>
        <p:nvSpPr>
          <p:cNvPr id="9" name="Up Arrow 8"/>
          <p:cNvSpPr/>
          <p:nvPr/>
        </p:nvSpPr>
        <p:spPr>
          <a:xfrm>
            <a:off x="2768600" y="5459730"/>
            <a:ext cx="533400" cy="627380"/>
          </a:xfrm>
          <a:prstGeom prst="up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Z</a:t>
            </a:r>
            <a:endParaRPr lang="en-US" dirty="0"/>
          </a:p>
        </p:txBody>
      </p:sp>
      <p:sp>
        <p:nvSpPr>
          <p:cNvPr id="10" name="Up Arrow 9"/>
          <p:cNvSpPr/>
          <p:nvPr/>
        </p:nvSpPr>
        <p:spPr>
          <a:xfrm>
            <a:off x="4201247" y="5468620"/>
            <a:ext cx="533400" cy="627380"/>
          </a:xfrm>
          <a:prstGeom prst="up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Z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194300" y="4601865"/>
            <a:ext cx="3492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no photon is found in the first N-1 sites, then we can predict with certainty the number of photons in the final site.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further N-1 different sets of </a:t>
            </a:r>
            <a:br>
              <a:rPr lang="en-US" dirty="0" smtClean="0"/>
            </a:br>
            <a:r>
              <a:rPr lang="en-US" dirty="0" smtClean="0"/>
              <a:t>elements of reality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03732" y="1417638"/>
            <a:ext cx="7772400" cy="4572000"/>
          </a:xfrm>
        </p:spPr>
        <p:txBody>
          <a:bodyPr/>
          <a:lstStyle/>
          <a:p>
            <a:r>
              <a:rPr lang="en-US" dirty="0" smtClean="0"/>
              <a:t>All similar so describe in detail one set:</a:t>
            </a:r>
          </a:p>
          <a:p>
            <a:r>
              <a:rPr lang="en-US" sz="2400" dirty="0" smtClean="0"/>
              <a:t>Make Z measurements on sites 3-N, if no photon is found,            sites 1 and 2 are always correlated in X basis.</a:t>
            </a:r>
          </a:p>
        </p:txBody>
      </p:sp>
      <p:pic>
        <p:nvPicPr>
          <p:cNvPr id="4" name="Picture 3" descr="Picture 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625" y="2840778"/>
            <a:ext cx="3867150" cy="1035710"/>
          </a:xfrm>
          <a:prstGeom prst="rect">
            <a:avLst/>
          </a:prstGeom>
        </p:spPr>
      </p:pic>
      <p:sp>
        <p:nvSpPr>
          <p:cNvPr id="5" name="Up Arrow 4"/>
          <p:cNvSpPr/>
          <p:nvPr/>
        </p:nvSpPr>
        <p:spPr>
          <a:xfrm>
            <a:off x="3476625" y="3910778"/>
            <a:ext cx="533400" cy="627380"/>
          </a:xfrm>
          <a:prstGeom prst="up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Z</a:t>
            </a:r>
            <a:endParaRPr lang="en-US" dirty="0"/>
          </a:p>
        </p:txBody>
      </p:sp>
      <p:sp>
        <p:nvSpPr>
          <p:cNvPr id="6" name="Up Arrow 5"/>
          <p:cNvSpPr/>
          <p:nvPr/>
        </p:nvSpPr>
        <p:spPr>
          <a:xfrm>
            <a:off x="4098925" y="3910778"/>
            <a:ext cx="533400" cy="627380"/>
          </a:xfrm>
          <a:prstGeom prst="up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Z</a:t>
            </a:r>
            <a:endParaRPr lang="en-US" dirty="0"/>
          </a:p>
        </p:txBody>
      </p:sp>
      <p:sp>
        <p:nvSpPr>
          <p:cNvPr id="8" name="Up Arrow 7"/>
          <p:cNvSpPr/>
          <p:nvPr/>
        </p:nvSpPr>
        <p:spPr>
          <a:xfrm>
            <a:off x="5457825" y="3901888"/>
            <a:ext cx="533400" cy="627380"/>
          </a:xfrm>
          <a:prstGeom prst="up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Z</a:t>
            </a:r>
            <a:endParaRPr lang="en-US" dirty="0"/>
          </a:p>
        </p:txBody>
      </p:sp>
      <p:cxnSp>
        <p:nvCxnSpPr>
          <p:cNvPr id="10" name="Straight Arrow Connector 9"/>
          <p:cNvCxnSpPr>
            <a:stCxn id="5" idx="2"/>
          </p:cNvCxnSpPr>
          <p:nvPr/>
        </p:nvCxnSpPr>
        <p:spPr>
          <a:xfrm rot="5400000">
            <a:off x="3583787" y="4697696"/>
            <a:ext cx="31907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4206087" y="4697696"/>
            <a:ext cx="31907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577687" y="4696902"/>
            <a:ext cx="31907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387725" y="4858028"/>
            <a:ext cx="622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z=0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098925" y="4858028"/>
            <a:ext cx="622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z=0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445125" y="4858028"/>
            <a:ext cx="622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z=0</a:t>
            </a:r>
            <a:endParaRPr lang="en-US" dirty="0"/>
          </a:p>
        </p:txBody>
      </p:sp>
      <p:sp>
        <p:nvSpPr>
          <p:cNvPr id="16" name="Up Arrow 15"/>
          <p:cNvSpPr/>
          <p:nvPr/>
        </p:nvSpPr>
        <p:spPr>
          <a:xfrm>
            <a:off x="2371725" y="3928558"/>
            <a:ext cx="484632" cy="610394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/>
          </a:p>
          <a:p>
            <a:pPr algn="ctr"/>
            <a:r>
              <a:rPr lang="en-US" sz="2000" dirty="0" smtClean="0"/>
              <a:t>X</a:t>
            </a:r>
            <a:endParaRPr lang="en-US" sz="2000" dirty="0"/>
          </a:p>
        </p:txBody>
      </p:sp>
      <p:sp>
        <p:nvSpPr>
          <p:cNvPr id="17" name="Up Arrow 16"/>
          <p:cNvSpPr/>
          <p:nvPr/>
        </p:nvSpPr>
        <p:spPr>
          <a:xfrm>
            <a:off x="2903093" y="3928558"/>
            <a:ext cx="484632" cy="610394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/>
          </a:p>
          <a:p>
            <a:pPr algn="ctr"/>
            <a:r>
              <a:rPr lang="en-US" sz="2000" dirty="0" smtClean="0"/>
              <a:t>X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2518569" y="4858028"/>
            <a:ext cx="1327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r>
              <a:rPr lang="en-US" baseline="-25000" dirty="0" smtClean="0"/>
              <a:t>1</a:t>
            </a:r>
            <a:r>
              <a:rPr lang="en-US" dirty="0" smtClean="0"/>
              <a:t>= x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pic>
        <p:nvPicPr>
          <p:cNvPr id="19" name="Picture 18" descr="Picture 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7025" y="5630134"/>
            <a:ext cx="2101850" cy="629075"/>
          </a:xfrm>
          <a:prstGeom prst="rect">
            <a:avLst/>
          </a:prstGeom>
        </p:spPr>
      </p:pic>
      <p:sp>
        <p:nvSpPr>
          <p:cNvPr id="21" name="Left Brace 20"/>
          <p:cNvSpPr/>
          <p:nvPr/>
        </p:nvSpPr>
        <p:spPr>
          <a:xfrm rot="16200000">
            <a:off x="2591456" y="4887183"/>
            <a:ext cx="523220" cy="962681"/>
          </a:xfrm>
          <a:prstGeom prst="leftBrace">
            <a:avLst>
              <a:gd name="adj1" fmla="val 8333"/>
              <a:gd name="adj2" fmla="val 47138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366419" y="5428212"/>
            <a:ext cx="39292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x</a:t>
            </a:r>
            <a:r>
              <a:rPr lang="en-US" sz="2400" b="1" baseline="-25000" dirty="0" smtClean="0"/>
              <a:t>1</a:t>
            </a:r>
            <a:r>
              <a:rPr lang="en-US" sz="2400" b="1" dirty="0" smtClean="0"/>
              <a:t>=x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 are elements of reality</a:t>
            </a:r>
          </a:p>
          <a:p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further N-1 different sets of </a:t>
            </a:r>
            <a:br>
              <a:rPr lang="en-US" dirty="0" smtClean="0"/>
            </a:br>
            <a:r>
              <a:rPr lang="en-US" dirty="0" smtClean="0"/>
              <a:t>elements of reality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03732" y="1836738"/>
            <a:ext cx="7772400" cy="4572000"/>
          </a:xfrm>
        </p:spPr>
        <p:txBody>
          <a:bodyPr/>
          <a:lstStyle/>
          <a:p>
            <a:r>
              <a:rPr lang="en-US" dirty="0" smtClean="0"/>
              <a:t>Repeat the same measurements N-2 more times, but with the X measurements on different sites.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4" name="Picture 3" descr="Picture 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400" y="2858280"/>
            <a:ext cx="3867150" cy="1035710"/>
          </a:xfrm>
          <a:prstGeom prst="rect">
            <a:avLst/>
          </a:prstGeom>
        </p:spPr>
      </p:pic>
      <p:sp>
        <p:nvSpPr>
          <p:cNvPr id="5" name="Up Arrow 4"/>
          <p:cNvSpPr/>
          <p:nvPr/>
        </p:nvSpPr>
        <p:spPr>
          <a:xfrm>
            <a:off x="2438400" y="3928280"/>
            <a:ext cx="533400" cy="627380"/>
          </a:xfrm>
          <a:prstGeom prst="up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Z</a:t>
            </a:r>
            <a:endParaRPr lang="en-US" dirty="0"/>
          </a:p>
        </p:txBody>
      </p:sp>
      <p:sp>
        <p:nvSpPr>
          <p:cNvPr id="6" name="Up Arrow 5"/>
          <p:cNvSpPr/>
          <p:nvPr/>
        </p:nvSpPr>
        <p:spPr>
          <a:xfrm>
            <a:off x="3060700" y="3928280"/>
            <a:ext cx="533400" cy="627380"/>
          </a:xfrm>
          <a:prstGeom prst="up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Z</a:t>
            </a:r>
            <a:endParaRPr lang="en-US" dirty="0"/>
          </a:p>
        </p:txBody>
      </p:sp>
      <p:sp>
        <p:nvSpPr>
          <p:cNvPr id="8" name="Up Arrow 7"/>
          <p:cNvSpPr/>
          <p:nvPr/>
        </p:nvSpPr>
        <p:spPr>
          <a:xfrm>
            <a:off x="1866900" y="3920660"/>
            <a:ext cx="533400" cy="627380"/>
          </a:xfrm>
          <a:prstGeom prst="up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Z</a:t>
            </a:r>
            <a:endParaRPr lang="en-US" dirty="0"/>
          </a:p>
        </p:txBody>
      </p:sp>
      <p:cxnSp>
        <p:nvCxnSpPr>
          <p:cNvPr id="10" name="Straight Arrow Connector 9"/>
          <p:cNvCxnSpPr>
            <a:stCxn id="5" idx="2"/>
          </p:cNvCxnSpPr>
          <p:nvPr/>
        </p:nvCxnSpPr>
        <p:spPr>
          <a:xfrm rot="5400000">
            <a:off x="2545562" y="4715198"/>
            <a:ext cx="31907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3167862" y="4715198"/>
            <a:ext cx="31907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1949456" y="4715470"/>
            <a:ext cx="31907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349500" y="4875530"/>
            <a:ext cx="622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z=0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060700" y="4875530"/>
            <a:ext cx="622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z=0</a:t>
            </a:r>
            <a:endParaRPr lang="en-US" dirty="0"/>
          </a:p>
        </p:txBody>
      </p:sp>
      <p:sp>
        <p:nvSpPr>
          <p:cNvPr id="16" name="Up Arrow 15"/>
          <p:cNvSpPr/>
          <p:nvPr/>
        </p:nvSpPr>
        <p:spPr>
          <a:xfrm>
            <a:off x="4457478" y="3893990"/>
            <a:ext cx="484632" cy="610394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/>
          </a:p>
          <a:p>
            <a:pPr algn="ctr"/>
            <a:r>
              <a:rPr lang="en-US" sz="2000" dirty="0" smtClean="0"/>
              <a:t>X</a:t>
            </a:r>
            <a:endParaRPr lang="en-US" sz="2000" dirty="0"/>
          </a:p>
        </p:txBody>
      </p:sp>
      <p:sp>
        <p:nvSpPr>
          <p:cNvPr id="17" name="Up Arrow 16"/>
          <p:cNvSpPr/>
          <p:nvPr/>
        </p:nvSpPr>
        <p:spPr>
          <a:xfrm>
            <a:off x="1333500" y="3946060"/>
            <a:ext cx="484632" cy="610394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/>
          </a:p>
          <a:p>
            <a:pPr algn="ctr"/>
            <a:r>
              <a:rPr lang="en-US" sz="2000" dirty="0" smtClean="0"/>
              <a:t>X</a:t>
            </a:r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5276851" y="3062993"/>
            <a:ext cx="3577081" cy="2308324"/>
          </a:xfrm>
          <a:prstGeom prst="rect">
            <a:avLst/>
          </a:prstGeom>
          <a:noFill/>
          <a:ln>
            <a:solidFill>
              <a:srgbClr val="72A376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After the N-1 different sets of measurements, we have the following elements of reality: </a:t>
            </a:r>
          </a:p>
          <a:p>
            <a:r>
              <a:rPr lang="en-US" sz="2400" dirty="0" smtClean="0"/>
              <a:t>x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=x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,  x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=x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,  x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=x</a:t>
            </a:r>
            <a:r>
              <a:rPr lang="en-US" sz="2400" baseline="-25000" dirty="0" smtClean="0"/>
              <a:t>4</a:t>
            </a:r>
            <a:r>
              <a:rPr lang="en-US" sz="2400" dirty="0" smtClean="0"/>
              <a:t>, ... </a:t>
            </a:r>
          </a:p>
          <a:p>
            <a:r>
              <a:rPr lang="en-US" sz="2400" dirty="0" smtClean="0"/>
              <a:t>… , x</a:t>
            </a:r>
            <a:r>
              <a:rPr lang="en-US" sz="2400" baseline="-25000" dirty="0" smtClean="0"/>
              <a:t>N-1</a:t>
            </a:r>
            <a:r>
              <a:rPr lang="en-US" sz="2400" dirty="0" smtClean="0"/>
              <a:t>=</a:t>
            </a:r>
            <a:r>
              <a:rPr lang="en-US" sz="2400" dirty="0" err="1" smtClean="0"/>
              <a:t>x</a:t>
            </a:r>
            <a:r>
              <a:rPr lang="en-US" sz="2400" baseline="-25000" dirty="0" err="1" smtClean="0"/>
              <a:t>N</a:t>
            </a:r>
            <a:r>
              <a:rPr lang="en-US" sz="2400" baseline="-25000" dirty="0" smtClean="0"/>
              <a:t>,  </a:t>
            </a:r>
            <a:r>
              <a:rPr lang="en-US" sz="2400" dirty="0" err="1" smtClean="0"/>
              <a:t>x</a:t>
            </a:r>
            <a:r>
              <a:rPr lang="en-US" sz="2400" baseline="-25000" dirty="0" err="1" smtClean="0"/>
              <a:t>N</a:t>
            </a:r>
            <a:r>
              <a:rPr lang="en-US" sz="2400" dirty="0" smtClean="0"/>
              <a:t>=x</a:t>
            </a:r>
            <a:r>
              <a:rPr lang="en-US" sz="2400" baseline="-25000" dirty="0" smtClean="0"/>
              <a:t>1.</a:t>
            </a:r>
          </a:p>
          <a:p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816100" y="4863102"/>
            <a:ext cx="622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z=0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realist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07990"/>
            <a:ext cx="7772400" cy="4572000"/>
          </a:xfrm>
        </p:spPr>
        <p:txBody>
          <a:bodyPr/>
          <a:lstStyle/>
          <a:p>
            <a:r>
              <a:rPr lang="en-US" dirty="0" smtClean="0"/>
              <a:t>Local realism predicts that an X measurement on each of the sites will give the same values</a:t>
            </a:r>
            <a:endParaRPr lang="en-US" dirty="0"/>
          </a:p>
        </p:txBody>
      </p:sp>
      <p:pic>
        <p:nvPicPr>
          <p:cNvPr id="4" name="Picture 3" descr="Picture 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300" y="2858280"/>
            <a:ext cx="3867150" cy="1035710"/>
          </a:xfrm>
          <a:prstGeom prst="rect">
            <a:avLst/>
          </a:prstGeom>
        </p:spPr>
      </p:pic>
      <p:sp>
        <p:nvSpPr>
          <p:cNvPr id="5" name="Up Arrow 4"/>
          <p:cNvSpPr/>
          <p:nvPr/>
        </p:nvSpPr>
        <p:spPr>
          <a:xfrm>
            <a:off x="2565400" y="3946060"/>
            <a:ext cx="484632" cy="610394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/>
          </a:p>
          <a:p>
            <a:pPr algn="ctr"/>
            <a:r>
              <a:rPr lang="en-US" sz="2000" dirty="0" smtClean="0"/>
              <a:t>X</a:t>
            </a:r>
            <a:endParaRPr lang="en-US" sz="2000" dirty="0"/>
          </a:p>
        </p:txBody>
      </p:sp>
      <p:sp>
        <p:nvSpPr>
          <p:cNvPr id="6" name="Up Arrow 5"/>
          <p:cNvSpPr/>
          <p:nvPr/>
        </p:nvSpPr>
        <p:spPr>
          <a:xfrm>
            <a:off x="3138932" y="3946060"/>
            <a:ext cx="484632" cy="610394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/>
          </a:p>
          <a:p>
            <a:pPr algn="ctr"/>
            <a:r>
              <a:rPr lang="en-US" sz="2000" dirty="0" smtClean="0"/>
              <a:t>X</a:t>
            </a:r>
            <a:endParaRPr lang="en-US" sz="2000" dirty="0"/>
          </a:p>
        </p:txBody>
      </p:sp>
      <p:sp>
        <p:nvSpPr>
          <p:cNvPr id="7" name="Up Arrow 6"/>
          <p:cNvSpPr/>
          <p:nvPr/>
        </p:nvSpPr>
        <p:spPr>
          <a:xfrm>
            <a:off x="3687064" y="3946060"/>
            <a:ext cx="484632" cy="610394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/>
          </a:p>
          <a:p>
            <a:pPr algn="ctr"/>
            <a:r>
              <a:rPr lang="en-US" sz="2000" dirty="0" smtClean="0"/>
              <a:t>X</a:t>
            </a:r>
            <a:endParaRPr lang="en-US" sz="2000" dirty="0"/>
          </a:p>
        </p:txBody>
      </p:sp>
      <p:sp>
        <p:nvSpPr>
          <p:cNvPr id="8" name="Up Arrow 7"/>
          <p:cNvSpPr/>
          <p:nvPr/>
        </p:nvSpPr>
        <p:spPr>
          <a:xfrm>
            <a:off x="4235196" y="3946060"/>
            <a:ext cx="484632" cy="610394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/>
          </a:p>
          <a:p>
            <a:pPr algn="ctr"/>
            <a:r>
              <a:rPr lang="en-US" sz="2000" dirty="0" smtClean="0"/>
              <a:t>X</a:t>
            </a:r>
            <a:endParaRPr lang="en-US" sz="2000" dirty="0"/>
          </a:p>
        </p:txBody>
      </p:sp>
      <p:sp>
        <p:nvSpPr>
          <p:cNvPr id="9" name="Up Arrow 8"/>
          <p:cNvSpPr/>
          <p:nvPr/>
        </p:nvSpPr>
        <p:spPr>
          <a:xfrm>
            <a:off x="5674868" y="3946060"/>
            <a:ext cx="484632" cy="610394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/>
          </a:p>
          <a:p>
            <a:pPr algn="ctr"/>
            <a:r>
              <a:rPr lang="en-US" sz="2000" dirty="0" smtClean="0"/>
              <a:t>X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2770633" y="4927600"/>
            <a:ext cx="3217418" cy="707886"/>
          </a:xfrm>
          <a:prstGeom prst="rect">
            <a:avLst/>
          </a:prstGeom>
          <a:noFill/>
          <a:ln>
            <a:solidFill>
              <a:srgbClr val="72A376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x</a:t>
            </a:r>
            <a:r>
              <a:rPr lang="en-US" sz="2400" baseline="-25000" dirty="0" smtClean="0"/>
              <a:t>1 </a:t>
            </a:r>
            <a:r>
              <a:rPr lang="en-US" sz="2400" dirty="0" smtClean="0"/>
              <a:t>= x</a:t>
            </a:r>
            <a:r>
              <a:rPr lang="en-US" sz="2400" baseline="-25000" dirty="0" smtClean="0"/>
              <a:t>2 </a:t>
            </a:r>
            <a:r>
              <a:rPr lang="en-US" sz="2400" dirty="0" smtClean="0"/>
              <a:t>= x</a:t>
            </a:r>
            <a:r>
              <a:rPr lang="en-US" sz="2400" baseline="-25000" dirty="0" smtClean="0"/>
              <a:t>3 </a:t>
            </a:r>
            <a:r>
              <a:rPr lang="en-US" sz="2400" dirty="0" smtClean="0"/>
              <a:t>= x</a:t>
            </a:r>
            <a:r>
              <a:rPr lang="en-US" sz="2400" baseline="-25000" dirty="0" smtClean="0"/>
              <a:t>4</a:t>
            </a:r>
            <a:r>
              <a:rPr lang="en-US" sz="2400" dirty="0" smtClean="0"/>
              <a:t>= ... = </a:t>
            </a:r>
            <a:r>
              <a:rPr lang="en-US" sz="2400" dirty="0" err="1" smtClean="0"/>
              <a:t>x</a:t>
            </a:r>
            <a:r>
              <a:rPr lang="en-US" sz="2400" baseline="-25000" dirty="0" err="1" smtClean="0"/>
              <a:t>N</a:t>
            </a:r>
            <a:r>
              <a:rPr lang="en-US" sz="2400" dirty="0" smtClean="0"/>
              <a:t> </a:t>
            </a:r>
          </a:p>
          <a:p>
            <a:endParaRPr lang="en-US" sz="2400" baseline="-25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Predictions of local realism </a:t>
            </a:r>
            <a:br>
              <a:rPr lang="en-US" dirty="0" smtClean="0"/>
            </a:br>
            <a:r>
              <a:rPr lang="en-US" dirty="0" smtClean="0"/>
              <a:t>for four sites</a:t>
            </a:r>
            <a:endParaRPr lang="en-US" dirty="0"/>
          </a:p>
        </p:txBody>
      </p:sp>
      <p:pic>
        <p:nvPicPr>
          <p:cNvPr id="5" name="Picture 4" descr="Picture 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300" y="1671638"/>
            <a:ext cx="4597400" cy="4216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94300" y="2324100"/>
            <a:ext cx="34925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Dashed lines: no photons found in those two sites, i.e. </a:t>
            </a:r>
            <a:r>
              <a:rPr lang="en-US" sz="2400" dirty="0" err="1" smtClean="0"/>
              <a:t>z</a:t>
            </a:r>
            <a:r>
              <a:rPr lang="en-US" sz="2400" baseline="-25000" dirty="0" err="1" smtClean="0"/>
              <a:t>i</a:t>
            </a:r>
            <a:r>
              <a:rPr lang="en-US" sz="2400" dirty="0" smtClean="0"/>
              <a:t>=+1.</a:t>
            </a:r>
          </a:p>
          <a:p>
            <a:endParaRPr lang="en-US" sz="2400" dirty="0" smtClean="0"/>
          </a:p>
          <a:p>
            <a:r>
              <a:rPr lang="en-US" sz="2400" dirty="0" smtClean="0"/>
              <a:t>Solid line: correlated in the </a:t>
            </a:r>
            <a:r>
              <a:rPr lang="en-US" sz="2400" dirty="0" err="1" smtClean="0"/>
              <a:t>x</a:t>
            </a:r>
            <a:r>
              <a:rPr lang="en-US" sz="2400" dirty="0" smtClean="0"/>
              <a:t> basis.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Quantum mechanical prediction</a:t>
            </a:r>
            <a:endParaRPr lang="en-US" dirty="0"/>
          </a:p>
        </p:txBody>
      </p:sp>
      <p:pic>
        <p:nvPicPr>
          <p:cNvPr id="4" name="Content Placeholder 3" descr="Picture 2.png"/>
          <p:cNvPicPr>
            <a:picLocks noChangeAspect="1"/>
          </p:cNvPicPr>
          <p:nvPr/>
        </p:nvPicPr>
        <p:blipFill>
          <a:blip r:embed="rId2"/>
          <a:srcRect t="-134606" b="-134606"/>
          <a:stretch>
            <a:fillRect/>
          </a:stretch>
        </p:blipFill>
        <p:spPr>
          <a:xfrm>
            <a:off x="1826641" y="301097"/>
            <a:ext cx="5067300" cy="2980765"/>
          </a:xfrm>
          <a:prstGeom prst="rect">
            <a:avLst/>
          </a:prstGeom>
        </p:spPr>
      </p:pic>
      <p:pic>
        <p:nvPicPr>
          <p:cNvPr id="9" name="Picture 8" descr="Picture 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" y="3994150"/>
            <a:ext cx="5757545" cy="1116677"/>
          </a:xfrm>
          <a:prstGeom prst="rect">
            <a:avLst/>
          </a:prstGeom>
        </p:spPr>
      </p:pic>
      <p:pic>
        <p:nvPicPr>
          <p:cNvPr id="10" name="Picture 9" descr="Picture 3.png"/>
          <p:cNvPicPr>
            <a:picLocks noChangeAspect="1"/>
          </p:cNvPicPr>
          <p:nvPr/>
        </p:nvPicPr>
        <p:blipFill>
          <a:blip r:embed="rId4">
            <a:alphaModFix amt="59000"/>
          </a:blip>
          <a:stretch>
            <a:fillRect/>
          </a:stretch>
        </p:blipFill>
        <p:spPr>
          <a:xfrm>
            <a:off x="914400" y="5556250"/>
            <a:ext cx="1943100" cy="605088"/>
          </a:xfrm>
          <a:prstGeom prst="rect">
            <a:avLst/>
          </a:prstGeom>
        </p:spPr>
      </p:pic>
      <p:pic>
        <p:nvPicPr>
          <p:cNvPr id="11" name="Picture 10" descr="Picture 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5395" y="2093752"/>
            <a:ext cx="3867150" cy="1035710"/>
          </a:xfrm>
          <a:prstGeom prst="rect">
            <a:avLst/>
          </a:prstGeom>
        </p:spPr>
      </p:pic>
      <p:sp>
        <p:nvSpPr>
          <p:cNvPr id="12" name="Up Arrow 11"/>
          <p:cNvSpPr/>
          <p:nvPr/>
        </p:nvSpPr>
        <p:spPr>
          <a:xfrm>
            <a:off x="2690495" y="3181532"/>
            <a:ext cx="484632" cy="610394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/>
          </a:p>
          <a:p>
            <a:pPr algn="ctr"/>
            <a:r>
              <a:rPr lang="en-US" sz="2000" dirty="0" smtClean="0"/>
              <a:t>X</a:t>
            </a:r>
            <a:endParaRPr lang="en-US" sz="2000" dirty="0"/>
          </a:p>
        </p:txBody>
      </p:sp>
      <p:sp>
        <p:nvSpPr>
          <p:cNvPr id="13" name="Up Arrow 12"/>
          <p:cNvSpPr/>
          <p:nvPr/>
        </p:nvSpPr>
        <p:spPr>
          <a:xfrm>
            <a:off x="3264027" y="3181532"/>
            <a:ext cx="484632" cy="610394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/>
          </a:p>
          <a:p>
            <a:pPr algn="ctr"/>
            <a:r>
              <a:rPr lang="en-US" sz="2000" dirty="0" smtClean="0"/>
              <a:t>X</a:t>
            </a:r>
            <a:endParaRPr lang="en-US" sz="2000" dirty="0"/>
          </a:p>
        </p:txBody>
      </p:sp>
      <p:sp>
        <p:nvSpPr>
          <p:cNvPr id="14" name="Up Arrow 13"/>
          <p:cNvSpPr/>
          <p:nvPr/>
        </p:nvSpPr>
        <p:spPr>
          <a:xfrm>
            <a:off x="3812159" y="3181532"/>
            <a:ext cx="484632" cy="610394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/>
          </a:p>
          <a:p>
            <a:pPr algn="ctr"/>
            <a:r>
              <a:rPr lang="en-US" sz="2000" dirty="0" smtClean="0"/>
              <a:t>X</a:t>
            </a:r>
            <a:endParaRPr lang="en-US" sz="2000" dirty="0"/>
          </a:p>
        </p:txBody>
      </p:sp>
      <p:sp>
        <p:nvSpPr>
          <p:cNvPr id="15" name="Up Arrow 14"/>
          <p:cNvSpPr/>
          <p:nvPr/>
        </p:nvSpPr>
        <p:spPr>
          <a:xfrm>
            <a:off x="4360291" y="3181532"/>
            <a:ext cx="484632" cy="610394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/>
          </a:p>
          <a:p>
            <a:pPr algn="ctr"/>
            <a:r>
              <a:rPr lang="en-US" sz="2000" dirty="0" smtClean="0"/>
              <a:t>X</a:t>
            </a:r>
            <a:endParaRPr lang="en-US" sz="2000" dirty="0"/>
          </a:p>
        </p:txBody>
      </p:sp>
      <p:sp>
        <p:nvSpPr>
          <p:cNvPr id="16" name="Up Arrow 15"/>
          <p:cNvSpPr/>
          <p:nvPr/>
        </p:nvSpPr>
        <p:spPr>
          <a:xfrm>
            <a:off x="5799963" y="3181532"/>
            <a:ext cx="484632" cy="610394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/>
          </a:p>
          <a:p>
            <a:pPr algn="ctr"/>
            <a:r>
              <a:rPr lang="en-US" sz="2000" dirty="0" smtClean="0"/>
              <a:t>X</a:t>
            </a:r>
            <a:endParaRPr lang="en-US" sz="2000" dirty="0"/>
          </a:p>
        </p:txBody>
      </p:sp>
      <p:pic>
        <p:nvPicPr>
          <p:cNvPr id="18" name="Picture 17" descr="Picture 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7527" y="4476750"/>
            <a:ext cx="3644899" cy="227928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389641" y="6059738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N=3,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v</a:t>
            </a:r>
            <a:r>
              <a:rPr lang="en-US" dirty="0" smtClean="0"/>
              <a:t>=1/4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600171" y="5371874"/>
            <a:ext cx="1368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N=4,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v</a:t>
            </a:r>
            <a:r>
              <a:rPr lang="en-US" dirty="0" smtClean="0"/>
              <a:t>=1/2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644852" y="4690695"/>
            <a:ext cx="1253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N=10, P</a:t>
            </a:r>
            <a:r>
              <a:rPr lang="en-US" baseline="-25000" dirty="0" smtClean="0"/>
              <a:t>v</a:t>
            </a:r>
            <a:r>
              <a:rPr lang="en-US" dirty="0" smtClean="0"/>
              <a:t>~1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Quantum mechanic prediction in the limit of many sites.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803400"/>
            <a:ext cx="7391400" cy="4572000"/>
          </a:xfrm>
        </p:spPr>
        <p:txBody>
          <a:bodyPr/>
          <a:lstStyle/>
          <a:p>
            <a:r>
              <a:rPr lang="en-US" dirty="0" smtClean="0"/>
              <a:t>The W-state created from a single photon behaves like a GHZ state and shows an always-always-…-always-never contradiction.</a:t>
            </a:r>
          </a:p>
          <a:p>
            <a:endParaRPr lang="en-US" dirty="0" smtClean="0"/>
          </a:p>
          <a:p>
            <a:r>
              <a:rPr lang="en-US" dirty="0" smtClean="0"/>
              <a:t>Local realism prediction of identical X outcomes for each site is </a:t>
            </a:r>
            <a:r>
              <a:rPr lang="en-US" i="1" dirty="0" smtClean="0"/>
              <a:t>never</a:t>
            </a:r>
            <a:r>
              <a:rPr lang="en-US" dirty="0" smtClean="0"/>
              <a:t> satisfied.</a:t>
            </a:r>
          </a:p>
          <a:p>
            <a:endParaRPr lang="en-US" dirty="0" smtClean="0"/>
          </a:p>
          <a:p>
            <a:r>
              <a:rPr lang="en-US" dirty="0" smtClean="0"/>
              <a:t>Surprising such a contradiction arises with a non-stabilizing state, i.e. a state without perfect correlations.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Quantum mechanical prediction on four </a:t>
            </a:r>
            <a:r>
              <a:rPr lang="en-US" dirty="0" err="1" smtClean="0"/>
              <a:t>qubits</a:t>
            </a:r>
            <a:endParaRPr lang="en-US" dirty="0"/>
          </a:p>
        </p:txBody>
      </p:sp>
      <p:pic>
        <p:nvPicPr>
          <p:cNvPr id="17" name="Picture 16" descr="Picture 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765300"/>
            <a:ext cx="3848100" cy="41148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194300" y="2247900"/>
            <a:ext cx="34925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Dashed lines: </a:t>
            </a:r>
            <a:r>
              <a:rPr lang="en-US" sz="2400" dirty="0" smtClean="0"/>
              <a:t>no photons found in those two sites, i.e. </a:t>
            </a:r>
            <a:r>
              <a:rPr lang="en-US" sz="2400" dirty="0" err="1" smtClean="0"/>
              <a:t>z</a:t>
            </a:r>
            <a:r>
              <a:rPr lang="en-US" sz="2400" baseline="-25000" dirty="0" err="1" smtClean="0"/>
              <a:t>i</a:t>
            </a:r>
            <a:r>
              <a:rPr lang="en-US" sz="2400" dirty="0" smtClean="0"/>
              <a:t>=+1.</a:t>
            </a:r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375439"/>
                </a:solidFill>
              </a:rPr>
              <a:t>Solid line: </a:t>
            </a:r>
            <a:r>
              <a:rPr lang="en-US" sz="2400" dirty="0" smtClean="0"/>
              <a:t>correlated in the </a:t>
            </a:r>
            <a:r>
              <a:rPr lang="en-US" sz="2400" dirty="0" err="1" smtClean="0"/>
              <a:t>x</a:t>
            </a:r>
            <a:r>
              <a:rPr lang="en-US" sz="2400" dirty="0" smtClean="0"/>
              <a:t> basis.</a:t>
            </a:r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375439"/>
                </a:solidFill>
              </a:rPr>
              <a:t>Each </a:t>
            </a:r>
            <a:r>
              <a:rPr lang="en-US" sz="2400" dirty="0" err="1" smtClean="0">
                <a:solidFill>
                  <a:srgbClr val="375439"/>
                </a:solidFill>
              </a:rPr>
              <a:t>colour</a:t>
            </a:r>
            <a:r>
              <a:rPr lang="en-US" sz="2400" dirty="0" smtClean="0">
                <a:solidFill>
                  <a:srgbClr val="375439"/>
                </a:solidFill>
              </a:rPr>
              <a:t>: </a:t>
            </a:r>
            <a:r>
              <a:rPr lang="en-US" sz="2400" dirty="0" smtClean="0"/>
              <a:t>different measurement setting.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863600"/>
            <a:ext cx="7772400" cy="29083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Ideas for implementation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120900"/>
            <a:ext cx="7772400" cy="4572000"/>
          </a:xfrm>
        </p:spPr>
        <p:txBody>
          <a:bodyPr/>
          <a:lstStyle/>
          <a:p>
            <a:r>
              <a:rPr lang="en-US" dirty="0" smtClean="0"/>
              <a:t>Preparation of the W state.</a:t>
            </a:r>
          </a:p>
          <a:p>
            <a:endParaRPr lang="en-US" dirty="0" smtClean="0"/>
          </a:p>
          <a:p>
            <a:r>
              <a:rPr lang="en-US" dirty="0" smtClean="0"/>
              <a:t>Need to measure each site in Z and X basis.</a:t>
            </a:r>
          </a:p>
          <a:p>
            <a:endParaRPr lang="en-US" dirty="0" smtClean="0"/>
          </a:p>
          <a:p>
            <a:r>
              <a:rPr lang="en-US" dirty="0" smtClean="0"/>
              <a:t>X measurements: perform </a:t>
            </a:r>
            <a:r>
              <a:rPr lang="en-US" dirty="0" err="1" smtClean="0"/>
              <a:t>Hadamard</a:t>
            </a:r>
            <a:r>
              <a:rPr lang="en-US" dirty="0" smtClean="0"/>
              <a:t> gate and measure in </a:t>
            </a:r>
            <a:r>
              <a:rPr lang="en-US" dirty="0" err="1" smtClean="0"/>
              <a:t>z</a:t>
            </a:r>
            <a:r>
              <a:rPr lang="en-US" dirty="0" smtClean="0"/>
              <a:t> basis.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120900"/>
            <a:ext cx="7772400" cy="4572000"/>
          </a:xfrm>
        </p:spPr>
        <p:txBody>
          <a:bodyPr/>
          <a:lstStyle/>
          <a:p>
            <a:r>
              <a:rPr lang="en-US" dirty="0" smtClean="0"/>
              <a:t>Send photon through a diffraction grating into optical </a:t>
            </a:r>
            <a:r>
              <a:rPr lang="en-US" dirty="0" err="1" smtClean="0"/>
              <a:t>fibres</a:t>
            </a:r>
            <a:r>
              <a:rPr lang="en-US" dirty="0" smtClean="0"/>
              <a:t> that guides photon to cavity.</a:t>
            </a:r>
          </a:p>
          <a:p>
            <a:endParaRPr lang="en-US" dirty="0" smtClean="0"/>
          </a:p>
          <a:p>
            <a:r>
              <a:rPr lang="en-US" dirty="0" smtClean="0"/>
              <a:t>Array of coupled </a:t>
            </a:r>
            <a:r>
              <a:rPr lang="en-US" dirty="0" err="1" smtClean="0"/>
              <a:t>microcavities</a:t>
            </a:r>
            <a:r>
              <a:rPr lang="en-US" dirty="0" smtClean="0"/>
              <a:t> where the photon hops between them.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Hadamard</a:t>
            </a:r>
            <a:r>
              <a:rPr lang="en-US" dirty="0" smtClean="0"/>
              <a:t> gate on the sites</a:t>
            </a:r>
            <a:endParaRPr lang="en-US" dirty="0"/>
          </a:p>
        </p:txBody>
      </p:sp>
      <p:pic>
        <p:nvPicPr>
          <p:cNvPr id="4" name="Picture 3" descr="Picture 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737" y="1633572"/>
            <a:ext cx="7647979" cy="1800462"/>
          </a:xfrm>
          <a:prstGeom prst="rect">
            <a:avLst/>
          </a:prstGeom>
        </p:spPr>
      </p:pic>
      <p:pic>
        <p:nvPicPr>
          <p:cNvPr id="5" name="Picture 4" descr="Picture 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499" y="3593337"/>
            <a:ext cx="3862259" cy="3162426"/>
          </a:xfrm>
          <a:prstGeom prst="rect">
            <a:avLst/>
          </a:prstGeom>
        </p:spPr>
      </p:pic>
      <p:pic>
        <p:nvPicPr>
          <p:cNvPr id="6" name="Picture 5" descr="Picture 1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9054" y="4301406"/>
            <a:ext cx="4253094" cy="1055803"/>
          </a:xfrm>
          <a:prstGeom prst="rect">
            <a:avLst/>
          </a:prstGeom>
        </p:spPr>
      </p:pic>
      <p:pic>
        <p:nvPicPr>
          <p:cNvPr id="8" name="Picture 7" descr="Picture 1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8149" y="3867720"/>
            <a:ext cx="1447799" cy="425228"/>
          </a:xfrm>
          <a:prstGeom prst="rect">
            <a:avLst/>
          </a:prstGeom>
        </p:spPr>
      </p:pic>
      <p:pic>
        <p:nvPicPr>
          <p:cNvPr id="14" name="Picture 13" descr="Picture 1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1754" y="5608236"/>
            <a:ext cx="4120446" cy="4956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Hadamard</a:t>
            </a:r>
            <a:r>
              <a:rPr lang="en-US" dirty="0" smtClean="0"/>
              <a:t> gate on the sites</a:t>
            </a:r>
            <a:endParaRPr lang="en-US" dirty="0"/>
          </a:p>
        </p:txBody>
      </p:sp>
      <p:pic>
        <p:nvPicPr>
          <p:cNvPr id="5" name="Picture 4" descr="Picture 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499" y="3016497"/>
            <a:ext cx="3862259" cy="3162426"/>
          </a:xfrm>
          <a:prstGeom prst="rect">
            <a:avLst/>
          </a:prstGeom>
        </p:spPr>
      </p:pic>
      <p:pic>
        <p:nvPicPr>
          <p:cNvPr id="14" name="Picture 13" descr="Picture 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008" y="1995583"/>
            <a:ext cx="4120446" cy="49569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731454" y="1995583"/>
            <a:ext cx="417293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Three steps:</a:t>
            </a:r>
          </a:p>
          <a:p>
            <a:endParaRPr lang="en-US" sz="2000" dirty="0" smtClean="0"/>
          </a:p>
          <a:p>
            <a:pPr marL="342900" indent="-342900">
              <a:buAutoNum type="arabicParenBoth"/>
            </a:pPr>
            <a:r>
              <a:rPr lang="en-US" sz="2000" dirty="0" smtClean="0"/>
              <a:t>Couple three level atom to the mode for a certain time. </a:t>
            </a:r>
          </a:p>
          <a:p>
            <a:pPr marL="342900" indent="-342900"/>
            <a:endParaRPr lang="en-US" sz="2000" dirty="0" smtClean="0"/>
          </a:p>
          <a:p>
            <a:pPr marL="342900" indent="-342900">
              <a:buAutoNum type="arabicParenBoth"/>
            </a:pPr>
            <a:r>
              <a:rPr lang="en-US" sz="2000" dirty="0" smtClean="0"/>
              <a:t>Flip the state of the atom.</a:t>
            </a:r>
          </a:p>
          <a:p>
            <a:pPr marL="342900" indent="-342900">
              <a:buAutoNum type="arabicParenBoth"/>
            </a:pPr>
            <a:endParaRPr lang="en-US" sz="2000" dirty="0" smtClean="0"/>
          </a:p>
          <a:p>
            <a:pPr marL="342900" indent="-342900">
              <a:buAutoNum type="arabicParenBoth"/>
            </a:pPr>
            <a:r>
              <a:rPr lang="en-US" sz="2000" dirty="0" smtClean="0"/>
              <a:t>Couple three level atom to the mode again so that the final state of the mode as been transformed as </a:t>
            </a:r>
            <a:endParaRPr lang="en-US" sz="2000" dirty="0"/>
          </a:p>
        </p:txBody>
      </p:sp>
      <p:pic>
        <p:nvPicPr>
          <p:cNvPr id="12" name="Picture 11" descr="Picture 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1213" y="5366264"/>
            <a:ext cx="3321050" cy="343557"/>
          </a:xfrm>
          <a:prstGeom prst="rect">
            <a:avLst/>
          </a:prstGeom>
        </p:spPr>
      </p:pic>
      <p:pic>
        <p:nvPicPr>
          <p:cNvPr id="13" name="Picture 12" descr="Picture 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1213" y="5709821"/>
            <a:ext cx="4311650" cy="3802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863600"/>
            <a:ext cx="7772400" cy="29083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Outlook and conclusions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719262"/>
            <a:ext cx="7772400" cy="4572000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Fact: </a:t>
            </a:r>
            <a:r>
              <a:rPr lang="en-US" dirty="0" smtClean="0"/>
              <a:t>A single photon distributed over many distant sites is able to demonstrate an extreme all-versus-nothing violation of local realism in a similar way to the GHZ test of non-locality.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Beauty: </a:t>
            </a:r>
            <a:r>
              <a:rPr lang="en-US" dirty="0" smtClean="0"/>
              <a:t>Consequence of wave-particle duality.</a:t>
            </a:r>
          </a:p>
          <a:p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Truth: </a:t>
            </a:r>
            <a:r>
              <a:rPr lang="en-US" dirty="0" smtClean="0"/>
              <a:t>Sustains </a:t>
            </a:r>
            <a:r>
              <a:rPr lang="en-US" dirty="0" smtClean="0"/>
              <a:t>Feynman’s </a:t>
            </a:r>
            <a:r>
              <a:rPr lang="en-US" dirty="0" smtClean="0"/>
              <a:t>view that superposition is the only true mystery in quantum mechanics.  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Outlook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239962"/>
            <a:ext cx="7772400" cy="4572000"/>
          </a:xfrm>
        </p:spPr>
        <p:txBody>
          <a:bodyPr/>
          <a:lstStyle/>
          <a:p>
            <a:r>
              <a:rPr lang="en-US" dirty="0" smtClean="0"/>
              <a:t>How do errors affect our test?</a:t>
            </a:r>
          </a:p>
          <a:p>
            <a:r>
              <a:rPr lang="en-US" dirty="0" smtClean="0"/>
              <a:t>How do we ensure that we have the W state to begin with?</a:t>
            </a:r>
          </a:p>
          <a:p>
            <a:endParaRPr lang="en-US" dirty="0" smtClean="0"/>
          </a:p>
          <a:p>
            <a:r>
              <a:rPr lang="en-US" dirty="0" smtClean="0"/>
              <a:t>Can we test using the </a:t>
            </a:r>
            <a:r>
              <a:rPr lang="en-US" dirty="0" err="1" smtClean="0"/>
              <a:t>vibrational</a:t>
            </a:r>
            <a:r>
              <a:rPr lang="en-US" dirty="0" smtClean="0"/>
              <a:t> modes of ions?</a:t>
            </a:r>
          </a:p>
          <a:p>
            <a:r>
              <a:rPr lang="en-US" dirty="0" smtClean="0"/>
              <a:t>Can we test with massive particles?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ＭＳ ゴシック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ヒラギノ明朝 Pro W3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Equity.thmx</Template>
  <TotalTime>444</TotalTime>
  <Words>908</Words>
  <Application>Microsoft Office PowerPoint</Application>
  <PresentationFormat>On-screen Show (4:3)</PresentationFormat>
  <Paragraphs>195</Paragraphs>
  <Slides>28</Slides>
  <Notes>0</Notes>
  <HiddenSlides>7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Equity</vt:lpstr>
      <vt:lpstr>Extreme nonlocality with  a single photon</vt:lpstr>
      <vt:lpstr>In collaboration with…</vt:lpstr>
      <vt:lpstr>Overview</vt:lpstr>
      <vt:lpstr>Single photon nonlocality</vt:lpstr>
      <vt:lpstr>Single photon nonlocality</vt:lpstr>
      <vt:lpstr>GHZ all-versus-nothing test of  local realism</vt:lpstr>
      <vt:lpstr>All-versus-nothing test of local realism </vt:lpstr>
      <vt:lpstr>All-versus-nothing test of local realism </vt:lpstr>
      <vt:lpstr>Non-statistical test for a  three qubit GHZ state</vt:lpstr>
      <vt:lpstr>Extreme nonlocality with  one photon</vt:lpstr>
      <vt:lpstr>Single photon over N sites</vt:lpstr>
      <vt:lpstr>Overview of proof </vt:lpstr>
      <vt:lpstr>First set of elements of reality</vt:lpstr>
      <vt:lpstr>A further N-1 different sets of  elements of reality</vt:lpstr>
      <vt:lpstr>A further N-1 different sets of  elements of reality</vt:lpstr>
      <vt:lpstr>Local realist prediction</vt:lpstr>
      <vt:lpstr>Predictions of local realism  for four sites</vt:lpstr>
      <vt:lpstr>Quantum mechanical prediction</vt:lpstr>
      <vt:lpstr>Quantum mechanic prediction in the limit of many sites.</vt:lpstr>
      <vt:lpstr>Quantum mechanical prediction on four qubits</vt:lpstr>
      <vt:lpstr>Ideas for implementation</vt:lpstr>
      <vt:lpstr>Implementation </vt:lpstr>
      <vt:lpstr>Preparation</vt:lpstr>
      <vt:lpstr>Hadamard gate on the sites</vt:lpstr>
      <vt:lpstr>Hadamard gate on the sites</vt:lpstr>
      <vt:lpstr>Outlook and conclusions</vt:lpstr>
      <vt:lpstr>Conclusions </vt:lpstr>
      <vt:lpstr>Outlook </vt:lpstr>
    </vt:vector>
  </TitlesOfParts>
  <Company>University of Oxford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Extreme nonlocality with a single photon</dc:title>
  <dc:creator>Department of Physics</dc:creator>
  <cp:lastModifiedBy>AdminNUS</cp:lastModifiedBy>
  <cp:revision>14</cp:revision>
  <dcterms:created xsi:type="dcterms:W3CDTF">2009-12-07T20:44:12Z</dcterms:created>
  <dcterms:modified xsi:type="dcterms:W3CDTF">2009-12-08T14:26:34Z</dcterms:modified>
</cp:coreProperties>
</file>